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0" r:id="rId18"/>
    <p:sldId id="296" r:id="rId19"/>
    <p:sldId id="292" r:id="rId20"/>
    <p:sldId id="293" r:id="rId21"/>
    <p:sldId id="294" r:id="rId22"/>
    <p:sldId id="295" r:id="rId23"/>
    <p:sldId id="297" r:id="rId24"/>
    <p:sldId id="298" r:id="rId25"/>
    <p:sldId id="299" r:id="rId26"/>
    <p:sldId id="302" r:id="rId27"/>
    <p:sldId id="301" r:id="rId28"/>
    <p:sldId id="300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4" r:id="rId55"/>
    <p:sldId id="333" r:id="rId56"/>
    <p:sldId id="330" r:id="rId57"/>
    <p:sldId id="331" r:id="rId58"/>
    <p:sldId id="332" r:id="rId59"/>
    <p:sldId id="335" r:id="rId60"/>
    <p:sldId id="275" r:id="rId61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6" autoAdjust="0"/>
    <p:restoredTop sz="94714" autoAdjust="0"/>
  </p:normalViewPr>
  <p:slideViewPr>
    <p:cSldViewPr>
      <p:cViewPr>
        <p:scale>
          <a:sx n="70" d="100"/>
          <a:sy n="70" d="100"/>
        </p:scale>
        <p:origin x="-36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ACD91F-5997-4DDA-AE88-9EE1FC5319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26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708F-D443-4517-8379-E3049206E7B2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02B2-E854-4F15-BCF5-28FB3E0EEF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5850FB-1BC1-4CDA-A69D-F94AF183B5E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A3916-A98B-44CD-BCCD-F3710FFE0B7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8180396C-91E7-4C47-B93E-23A3EC8585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7326A1-E322-4840-B7EC-20E645CC1F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EED1E2-6DAF-4B02-8064-93A63A18E0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A17436-D98A-49E0-8542-EEC0DC5AF61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83C410-BB26-45E4-9D5F-9536593AA35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1F19B5-8073-4130-ABC6-5F657E5EAB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FA24A7-A904-4396-9E2A-B9DDD54B7B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251DD4-8341-482E-BFF2-900437B19B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59425-1D11-490D-969D-4EA761F978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D5E265-9B33-4A88-AA0F-C0DD5523A5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371600"/>
            <a:ext cx="6629400" cy="10128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bg-BG" dirty="0" smtClean="0"/>
              <a:t>ОСНОВИ НА ЕЛЕКТРОНИКАТА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3276600"/>
            <a:ext cx="7239000" cy="381000"/>
          </a:xfrm>
        </p:spPr>
        <p:txBody>
          <a:bodyPr/>
          <a:lstStyle/>
          <a:p>
            <a:r>
              <a:rPr lang="bg-BG" dirty="0" smtClean="0"/>
              <a:t>ЛЕКЦИЯ №4</a:t>
            </a:r>
            <a:r>
              <a:rPr lang="en-US" dirty="0" smtClean="0"/>
              <a:t> </a:t>
            </a:r>
            <a:r>
              <a:rPr lang="bg-BG" dirty="0" smtClean="0"/>
              <a:t>ПОЛУПРОВОДНИКОВА ЕЛЕКТРОНИКА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0" y="4343400"/>
            <a:ext cx="2448820" cy="223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76" y="38100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latin typeface="Arial Black" pitchFamily="34" charset="0"/>
              </a:rPr>
              <a:t>ВЕНЦИСЛАВ НАЧЕВ</a:t>
            </a:r>
            <a:endParaRPr lang="en-US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PN-</a:t>
            </a:r>
            <a:r>
              <a:rPr lang="bg-BG" dirty="0" smtClean="0"/>
              <a:t>ПРЕХОД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248275"/>
          </a:xfrm>
        </p:spPr>
        <p:txBody>
          <a:bodyPr/>
          <a:lstStyle/>
          <a:p>
            <a:r>
              <a:rPr lang="bg-BG" sz="2300" dirty="0" smtClean="0"/>
              <a:t>Върху една подложка от чист полупроводник се легират две съседни области – едната с </a:t>
            </a:r>
            <a:r>
              <a:rPr lang="en-US" sz="2300" dirty="0" smtClean="0"/>
              <a:t>N-</a:t>
            </a:r>
            <a:r>
              <a:rPr lang="bg-BG" sz="2300" dirty="0" smtClean="0"/>
              <a:t>тип, а другата </a:t>
            </a:r>
            <a:r>
              <a:rPr lang="en-US" sz="2300" dirty="0" smtClean="0"/>
              <a:t>P-</a:t>
            </a:r>
            <a:r>
              <a:rPr lang="bg-BG" sz="2300" dirty="0" smtClean="0"/>
              <a:t>тип, то на границата възниква т.нар. </a:t>
            </a:r>
            <a:r>
              <a:rPr lang="en-US" sz="2300" dirty="0" smtClean="0"/>
              <a:t>PN-</a:t>
            </a:r>
            <a:r>
              <a:rPr lang="bg-BG" sz="2300" dirty="0" smtClean="0"/>
              <a:t>преход.</a:t>
            </a:r>
          </a:p>
          <a:p>
            <a:r>
              <a:rPr lang="en-US" sz="2300" dirty="0" smtClean="0"/>
              <a:t>PN </a:t>
            </a:r>
            <a:r>
              <a:rPr lang="bg-BG" sz="2300" dirty="0" smtClean="0"/>
              <a:t>преходът е същината на полупроводниковата електроника: всички полупроводникови елементи се позовават на ефекта на този преход.</a:t>
            </a:r>
          </a:p>
          <a:p>
            <a:r>
              <a:rPr lang="bg-BG" sz="2300" dirty="0" smtClean="0"/>
              <a:t>Без </a:t>
            </a:r>
            <a:r>
              <a:rPr lang="en-US" sz="2300" dirty="0" smtClean="0"/>
              <a:t>PN </a:t>
            </a:r>
            <a:r>
              <a:rPr lang="bg-BG" sz="2300" dirty="0" smtClean="0"/>
              <a:t>преход няма мощни компютри, няма мобилни телефони.... без </a:t>
            </a:r>
            <a:r>
              <a:rPr lang="en-US" sz="2300" dirty="0" smtClean="0"/>
              <a:t>PN </a:t>
            </a:r>
            <a:r>
              <a:rPr lang="bg-BG" sz="2300" dirty="0" smtClean="0"/>
              <a:t>преходът светът нямаше да бъде същият.</a:t>
            </a:r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4595873"/>
            <a:ext cx="4495800" cy="22621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562600"/>
            <a:ext cx="30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компютър без </a:t>
            </a:r>
            <a:r>
              <a:rPr lang="en-US" i="1" dirty="0" smtClean="0"/>
              <a:t>PN </a:t>
            </a:r>
            <a:r>
              <a:rPr lang="bg-BG" i="1" dirty="0" smtClean="0"/>
              <a:t>преходи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 - </a:t>
            </a:r>
            <a:r>
              <a:rPr lang="bg-BG" dirty="0" smtClean="0"/>
              <a:t>ПРЕХОД</a:t>
            </a:r>
            <a:endParaRPr lang="bg-BG" dirty="0"/>
          </a:p>
        </p:txBody>
      </p:sp>
      <p:pic>
        <p:nvPicPr>
          <p:cNvPr id="5" name="Content Placeholder 3" descr="P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828800"/>
            <a:ext cx="7689137" cy="39912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ПРАВО ВКЛЮЧВАНЕ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dirty="0" smtClean="0"/>
              <a:t>                       </a:t>
            </a:r>
            <a:r>
              <a:rPr lang="bg-BG" b="1" dirty="0" smtClean="0"/>
              <a:t>ИМА ТОК</a:t>
            </a:r>
            <a:endParaRPr lang="bg-BG" b="1" dirty="0"/>
          </a:p>
        </p:txBody>
      </p:sp>
      <p:pic>
        <p:nvPicPr>
          <p:cNvPr id="5" name="Content Placeholder 3" descr="P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2000" y="1752600"/>
            <a:ext cx="8382000" cy="495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ОБРАТНО ВКЛЮЧВАНЕ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dirty="0" smtClean="0"/>
              <a:t>                    </a:t>
            </a:r>
            <a:r>
              <a:rPr lang="bg-BG" b="1" dirty="0" smtClean="0"/>
              <a:t>НЯМА ТОК</a:t>
            </a:r>
            <a:endParaRPr lang="bg-BG" b="1" dirty="0"/>
          </a:p>
        </p:txBody>
      </p:sp>
      <p:pic>
        <p:nvPicPr>
          <p:cNvPr id="5" name="Content Placeholder 3" descr="PN-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38200" y="1828800"/>
            <a:ext cx="81226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ПОЛУПРОВОДНИКОВ ДИОД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Полупроводников електронен елемент с два </a:t>
            </a:r>
            <a:r>
              <a:rPr lang="bg-BG" dirty="0" smtClean="0"/>
              <a:t>извод</a:t>
            </a:r>
            <a:r>
              <a:rPr lang="en-US" dirty="0" smtClean="0"/>
              <a:t>a</a:t>
            </a:r>
            <a:r>
              <a:rPr lang="bg-BG" dirty="0" smtClean="0"/>
              <a:t> </a:t>
            </a:r>
            <a:r>
              <a:rPr lang="bg-BG" dirty="0" smtClean="0"/>
              <a:t>– </a:t>
            </a:r>
            <a:r>
              <a:rPr lang="bg-BG" b="1" dirty="0" smtClean="0"/>
              <a:t>Анод</a:t>
            </a:r>
            <a:r>
              <a:rPr lang="bg-BG" dirty="0" smtClean="0"/>
              <a:t>(</a:t>
            </a:r>
            <a:r>
              <a:rPr lang="en-US" dirty="0" smtClean="0"/>
              <a:t>P-</a:t>
            </a:r>
            <a:r>
              <a:rPr lang="bg-BG" dirty="0" smtClean="0"/>
              <a:t>тип) и </a:t>
            </a:r>
            <a:r>
              <a:rPr lang="bg-BG" b="1" dirty="0" smtClean="0"/>
              <a:t>Катод</a:t>
            </a:r>
            <a:r>
              <a:rPr lang="bg-BG" dirty="0" smtClean="0"/>
              <a:t>(</a:t>
            </a:r>
            <a:r>
              <a:rPr lang="en-US" dirty="0" smtClean="0"/>
              <a:t>N-</a:t>
            </a:r>
            <a:r>
              <a:rPr lang="bg-BG" dirty="0" smtClean="0"/>
              <a:t>тип).</a:t>
            </a:r>
          </a:p>
          <a:p>
            <a:r>
              <a:rPr lang="bg-BG" dirty="0" smtClean="0"/>
              <a:t>Полярен елемент: т.е има значение как ще се включва.</a:t>
            </a:r>
          </a:p>
          <a:p>
            <a:pPr>
              <a:buNone/>
            </a:pPr>
            <a:endParaRPr lang="bg-BG" dirty="0" smtClean="0"/>
          </a:p>
        </p:txBody>
      </p:sp>
      <p:pic>
        <p:nvPicPr>
          <p:cNvPr id="6" name="Контейнер за съдържание 3" descr="pp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3000" y="3505200"/>
            <a:ext cx="7082333" cy="284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ДИОД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Вентилен ефект – токът тече само е една посока.</a:t>
            </a:r>
          </a:p>
          <a:p>
            <a:r>
              <a:rPr lang="bg-BG" dirty="0" smtClean="0"/>
              <a:t>Ток протича само когато анодът е по-положителен от катода!!!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Картина 5" descr="5171b6bece395ff53c0000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962400"/>
            <a:ext cx="4324350" cy="1676400"/>
          </a:xfrm>
          <a:prstGeom prst="rect">
            <a:avLst/>
          </a:prstGeom>
        </p:spPr>
      </p:pic>
      <p:pic>
        <p:nvPicPr>
          <p:cNvPr id="6" name="Картина 4" descr="downlo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3276600"/>
            <a:ext cx="3457575" cy="2589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СВОЙСТВА НА ДИОДА</a:t>
            </a:r>
            <a:endParaRPr lang="bg-BG" dirty="0"/>
          </a:p>
        </p:txBody>
      </p:sp>
      <p:pic>
        <p:nvPicPr>
          <p:cNvPr id="5" name="Картина 4" descr="vatrestna-guma-za-planinski-velosipedi-26x22-a-25-venti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6380" y="3571876"/>
            <a:ext cx="2857496" cy="2857496"/>
          </a:xfrm>
          <a:prstGeom prst="rect">
            <a:avLst/>
          </a:prstGeom>
        </p:spPr>
      </p:pic>
      <p:pic>
        <p:nvPicPr>
          <p:cNvPr id="6" name="Картина 5" descr="do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3857628"/>
            <a:ext cx="3333752" cy="2500314"/>
          </a:xfrm>
          <a:prstGeom prst="rect">
            <a:avLst/>
          </a:prstGeom>
        </p:spPr>
      </p:pic>
      <p:sp>
        <p:nvSpPr>
          <p:cNvPr id="7" name="Текстово поле 6"/>
          <p:cNvSpPr txBox="1"/>
          <p:nvPr/>
        </p:nvSpPr>
        <p:spPr>
          <a:xfrm>
            <a:off x="4214810" y="4714884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8000" dirty="0" smtClean="0"/>
              <a:t>=</a:t>
            </a:r>
            <a:endParaRPr lang="bg-BG" sz="8000" dirty="0"/>
          </a:p>
        </p:txBody>
      </p:sp>
      <p:pic>
        <p:nvPicPr>
          <p:cNvPr id="9" name="Content Placeholder 8" descr="Picture4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85800" y="1524000"/>
            <a:ext cx="8229600" cy="2133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КОЙ ЕЛЕКТРОМОТОР ЩЕ СЕ ЗАВЪРТИ</a:t>
            </a:r>
            <a:endParaRPr lang="bg-BG" dirty="0"/>
          </a:p>
        </p:txBody>
      </p:sp>
      <p:pic>
        <p:nvPicPr>
          <p:cNvPr id="8" name="Content Placeholder 7" descr="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1323606"/>
            <a:ext cx="3819707" cy="55343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ВОЛТАМПЕРНА ХАРАКТЕРИСТИКА</a:t>
            </a:r>
            <a:endParaRPr lang="bg-BG" dirty="0"/>
          </a:p>
        </p:txBody>
      </p:sp>
      <p:pic>
        <p:nvPicPr>
          <p:cNvPr id="5" name="Content Placeholder 4" descr="5175b518ce395f2d4900000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143000"/>
            <a:ext cx="5519738" cy="55197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ДИОД ПРИ ПРОМЕНЛИВ ТОК</a:t>
            </a:r>
            <a:endParaRPr lang="bg-BG" dirty="0"/>
          </a:p>
        </p:txBody>
      </p:sp>
      <p:pic>
        <p:nvPicPr>
          <p:cNvPr id="5" name="Content Placeholder 4" descr="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600200"/>
            <a:ext cx="6639352" cy="461238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КАКВО ЩЕ СИ ГОВОРИМ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28725"/>
            <a:ext cx="8229600" cy="5248275"/>
          </a:xfrm>
        </p:spPr>
        <p:txBody>
          <a:bodyPr/>
          <a:lstStyle/>
          <a:p>
            <a:endParaRPr lang="bg-BG" dirty="0" smtClean="0"/>
          </a:p>
          <a:p>
            <a:r>
              <a:rPr lang="bg-BG" dirty="0" smtClean="0"/>
              <a:t>Полупроводници</a:t>
            </a:r>
          </a:p>
          <a:p>
            <a:r>
              <a:rPr lang="bg-BG" dirty="0" smtClean="0"/>
              <a:t>Диоди</a:t>
            </a:r>
          </a:p>
          <a:p>
            <a:r>
              <a:rPr lang="bg-BG" dirty="0" smtClean="0"/>
              <a:t>Токоизправители</a:t>
            </a:r>
          </a:p>
          <a:p>
            <a:r>
              <a:rPr lang="bg-BG" dirty="0" smtClean="0"/>
              <a:t>Светодиоди</a:t>
            </a:r>
          </a:p>
          <a:p>
            <a:r>
              <a:rPr lang="bg-BG" dirty="0" smtClean="0"/>
              <a:t>Други видове диоди</a:t>
            </a:r>
          </a:p>
          <a:p>
            <a:r>
              <a:rPr lang="bg-BG" dirty="0" smtClean="0"/>
              <a:t>Биполярни транзистори</a:t>
            </a:r>
          </a:p>
          <a:p>
            <a:r>
              <a:rPr lang="en-US" dirty="0" smtClean="0"/>
              <a:t>MOS </a:t>
            </a:r>
            <a:r>
              <a:rPr lang="bg-BG" dirty="0" smtClean="0"/>
              <a:t>транзистори</a:t>
            </a:r>
            <a:endParaRPr lang="bg-BG" dirty="0"/>
          </a:p>
        </p:txBody>
      </p:sp>
      <p:pic>
        <p:nvPicPr>
          <p:cNvPr id="4" name="Picture 3" descr="Semiconduct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2286000"/>
            <a:ext cx="3540533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ИЗГЛАЖДАЩ КОНДЕНЗАТОР</a:t>
            </a:r>
            <a:endParaRPr lang="bg-BG" dirty="0"/>
          </a:p>
        </p:txBody>
      </p:sp>
      <p:pic>
        <p:nvPicPr>
          <p:cNvPr id="5" name="Content Placeholder 4" descr="ds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295400"/>
            <a:ext cx="7625050" cy="51420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НАПРАВИХМЕ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Без да се усетим направихме от променливото напрежение – постоянно.</a:t>
            </a:r>
            <a:endParaRPr lang="bg-BG" dirty="0"/>
          </a:p>
        </p:txBody>
      </p:sp>
      <p:pic>
        <p:nvPicPr>
          <p:cNvPr id="5" name="Picture 4" descr="d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2209800"/>
            <a:ext cx="4891354" cy="394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ТОКОИЗПРАВИТЕЛ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Устройство, което преобразува променливотоковата енергия в постояннотокова.</a:t>
            </a:r>
          </a:p>
          <a:p>
            <a:r>
              <a:rPr lang="bg-BG" dirty="0" smtClean="0"/>
              <a:t>Обратния процес се извърва от </a:t>
            </a:r>
            <a:r>
              <a:rPr lang="bg-BG" i="1" dirty="0" smtClean="0"/>
              <a:t>инвертор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733800"/>
            <a:ext cx="7811452" cy="2683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ТОКОИЗПРАВИТЕЛ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Може да бъде отделно устройство или част от друго устройство или система.</a:t>
            </a:r>
          </a:p>
          <a:p>
            <a:r>
              <a:rPr lang="bg-BG" sz="2400" dirty="0" smtClean="0"/>
              <a:t>Основни параметри: входно напрежение, изходно напрежение, мощност, максимален ток, КПД....</a:t>
            </a:r>
            <a:endParaRPr lang="bg-BG" sz="2400" dirty="0"/>
          </a:p>
        </p:txBody>
      </p:sp>
      <p:pic>
        <p:nvPicPr>
          <p:cNvPr id="5" name="Picture 4" descr="изтеглен файл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62400"/>
            <a:ext cx="3705120" cy="2412326"/>
          </a:xfrm>
          <a:prstGeom prst="rect">
            <a:avLst/>
          </a:prstGeom>
        </p:spPr>
      </p:pic>
      <p:pic>
        <p:nvPicPr>
          <p:cNvPr id="6" name="Picture 5" descr="изтеглен файл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2895600"/>
            <a:ext cx="2497883" cy="1905000"/>
          </a:xfrm>
          <a:prstGeom prst="rect">
            <a:avLst/>
          </a:prstGeom>
        </p:spPr>
      </p:pic>
      <p:pic>
        <p:nvPicPr>
          <p:cNvPr id="7" name="Picture 6" descr="111909-352855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4648200"/>
            <a:ext cx="2464308" cy="2019925"/>
          </a:xfrm>
          <a:prstGeom prst="rect">
            <a:avLst/>
          </a:prstGeom>
        </p:spPr>
      </p:pic>
      <p:pic>
        <p:nvPicPr>
          <p:cNvPr id="8" name="Picture 7" descr="ANC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3810000"/>
            <a:ext cx="2667000" cy="184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ЛАБОРАТОРНО ЗАХРАНВАНЕ</a:t>
            </a:r>
            <a:endParaRPr lang="bg-BG" dirty="0"/>
          </a:p>
        </p:txBody>
      </p:sp>
      <p:pic>
        <p:nvPicPr>
          <p:cNvPr id="5" name="Content Placeholder 4" descr="DF 3003 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066800"/>
            <a:ext cx="3352800" cy="3352800"/>
          </a:xfrm>
        </p:spPr>
      </p:pic>
      <p:pic>
        <p:nvPicPr>
          <p:cNvPr id="6" name="Picture 5" descr="VarReg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3829050"/>
            <a:ext cx="5495925" cy="3028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7779" y="2082225"/>
            <a:ext cx="515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dirty="0" smtClean="0"/>
              <a:t>КУПИ СИ ГОТОВО</a:t>
            </a:r>
            <a:r>
              <a:rPr lang="en-US" sz="3200" b="1" dirty="0" smtClean="0"/>
              <a:t> </a:t>
            </a:r>
            <a:r>
              <a:rPr lang="bg-BG" sz="3200" b="1" dirty="0" smtClean="0"/>
              <a:t>ИЛИ...</a:t>
            </a:r>
            <a:endParaRPr lang="bg-BG" sz="3200" b="1" dirty="0"/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4506298"/>
            <a:ext cx="2362200" cy="2351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проектира токоизправител за захранване на градински контролер.</a:t>
            </a:r>
          </a:p>
          <a:p>
            <a:pPr>
              <a:buFont typeface="Wingdings" pitchFamily="2" charset="2"/>
              <a:buChar char="q"/>
            </a:pPr>
            <a:r>
              <a:rPr lang="bg-BG" dirty="0" smtClean="0"/>
              <a:t> - входно напрежение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eff</a:t>
            </a:r>
            <a:r>
              <a:rPr lang="en-US" dirty="0" smtClean="0"/>
              <a:t> = </a:t>
            </a:r>
            <a:r>
              <a:rPr lang="bg-BG" dirty="0" smtClean="0"/>
              <a:t>220</a:t>
            </a:r>
            <a:r>
              <a:rPr lang="en-US" dirty="0" smtClean="0"/>
              <a:t>V AC.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- </a:t>
            </a:r>
            <a:r>
              <a:rPr lang="bg-BG" dirty="0" smtClean="0"/>
              <a:t>изходно напрежение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out</a:t>
            </a:r>
            <a:r>
              <a:rPr lang="en-US" dirty="0" smtClean="0"/>
              <a:t> = 12V DC.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- </a:t>
            </a:r>
            <a:r>
              <a:rPr lang="bg-BG" dirty="0" smtClean="0"/>
              <a:t>максимален ток – </a:t>
            </a:r>
            <a:r>
              <a:rPr lang="en-US" dirty="0" smtClean="0"/>
              <a:t>I</a:t>
            </a:r>
            <a:r>
              <a:rPr lang="en-US" baseline="-25000" dirty="0" smtClean="0"/>
              <a:t>max </a:t>
            </a:r>
            <a:r>
              <a:rPr lang="en-US" dirty="0" smtClean="0"/>
              <a:t>=</a:t>
            </a:r>
            <a:r>
              <a:rPr lang="bg-BG" dirty="0" smtClean="0"/>
              <a:t>1А.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digital-water-ti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3810000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СТЪПКА 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Намаляване на амплутидата </a:t>
            </a:r>
            <a:r>
              <a:rPr lang="bg-BG" b="1" dirty="0" smtClean="0">
                <a:solidFill>
                  <a:srgbClr val="FF0000"/>
                </a:solidFill>
              </a:rPr>
              <a:t>без</a:t>
            </a:r>
            <a:r>
              <a:rPr lang="bg-BG" dirty="0" smtClean="0"/>
              <a:t> загуби</a:t>
            </a:r>
          </a:p>
          <a:p>
            <a:endParaRPr lang="bg-BG" dirty="0"/>
          </a:p>
        </p:txBody>
      </p:sp>
      <p:pic>
        <p:nvPicPr>
          <p:cNvPr id="5" name="Picture 4" descr="изтеглен файл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828800"/>
            <a:ext cx="5279104" cy="2928938"/>
          </a:xfrm>
          <a:prstGeom prst="rect">
            <a:avLst/>
          </a:prstGeom>
        </p:spPr>
      </p:pic>
      <p:pic>
        <p:nvPicPr>
          <p:cNvPr id="6" name="Picture 5" descr="изтеглен файл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5257800"/>
            <a:ext cx="5279104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ТРАНСФОРМАТОР</a:t>
            </a:r>
            <a:endParaRPr lang="bg-BG" dirty="0"/>
          </a:p>
        </p:txBody>
      </p:sp>
      <p:pic>
        <p:nvPicPr>
          <p:cNvPr id="5" name="Content Placeholder 4" descr="763px-Transformer3d_col3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5162135" cy="3876675"/>
          </a:xfrm>
        </p:spPr>
      </p:pic>
      <p:pic>
        <p:nvPicPr>
          <p:cNvPr id="6" name="Picture 5" descr="dddd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800600"/>
            <a:ext cx="4877247" cy="1853657"/>
          </a:xfrm>
          <a:prstGeom prst="rect">
            <a:avLst/>
          </a:prstGeom>
        </p:spPr>
      </p:pic>
      <p:pic>
        <p:nvPicPr>
          <p:cNvPr id="9" name="Picture 8" descr="30v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400" y="4038600"/>
            <a:ext cx="2286000" cy="2286000"/>
          </a:xfrm>
          <a:prstGeom prst="rect">
            <a:avLst/>
          </a:prstGeom>
        </p:spPr>
      </p:pic>
      <p:pic>
        <p:nvPicPr>
          <p:cNvPr id="10" name="Picture 9" descr="8615_img_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1447800"/>
            <a:ext cx="2830286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 НА СТЪПКА 1</a:t>
            </a:r>
            <a:endParaRPr lang="bg-BG" dirty="0"/>
          </a:p>
        </p:txBody>
      </p:sp>
      <p:pic>
        <p:nvPicPr>
          <p:cNvPr id="5" name="Content Placeholder 4" descr="изтеглен файл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760" y="2438400"/>
            <a:ext cx="7990390" cy="2895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СТЪПКА 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премахнем отрицателната част от напрежението.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2000px-Halfwave.rectifier.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29000"/>
            <a:ext cx="8991600" cy="1519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ПРОСЛОВУТАТА ФРАЗА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endParaRPr lang="bg-BG" dirty="0" smtClean="0"/>
          </a:p>
          <a:p>
            <a:pPr>
              <a:buNone/>
            </a:pPr>
            <a:r>
              <a:rPr lang="bg-BG" dirty="0" smtClean="0"/>
              <a:t>“</a:t>
            </a:r>
            <a:r>
              <a:rPr lang="ru-RU" i="1" dirty="0" smtClean="0"/>
              <a:t>Сега откриваме завод за полупроводници, догодина за цели.</a:t>
            </a:r>
            <a:r>
              <a:rPr lang="bg-BG" dirty="0" smtClean="0"/>
              <a:t>”</a:t>
            </a:r>
          </a:p>
          <a:p>
            <a:pPr algn="ctr">
              <a:buNone/>
            </a:pPr>
            <a:r>
              <a:rPr lang="bg-BG" dirty="0" smtClean="0"/>
              <a:t>                             Тодор Живков,</a:t>
            </a:r>
          </a:p>
          <a:p>
            <a:pPr algn="ctr">
              <a:buNone/>
            </a:pPr>
            <a:r>
              <a:rPr lang="bg-BG" dirty="0" smtClean="0"/>
              <a:t>                               28 април 1965г.</a:t>
            </a:r>
            <a:endParaRPr lang="bg-BG" dirty="0"/>
          </a:p>
        </p:txBody>
      </p:sp>
      <p:pic>
        <p:nvPicPr>
          <p:cNvPr id="6" name="Picture 5" descr="s1_3R4VN1iCG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271396"/>
            <a:ext cx="4519808" cy="3487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ПРОБЛЕМ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губим.....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2000px-Fullwave.rectifier.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05200"/>
            <a:ext cx="9144000" cy="2224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124200"/>
            <a:ext cx="4170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i="1" dirty="0" smtClean="0"/>
              <a:t>А не може ли така..... ?</a:t>
            </a:r>
            <a:endParaRPr lang="bg-BG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СХЕМА ГРЕЦ</a:t>
            </a:r>
            <a:endParaRPr lang="bg-BG" dirty="0"/>
          </a:p>
        </p:txBody>
      </p:sp>
      <p:pic>
        <p:nvPicPr>
          <p:cNvPr id="5" name="Content Placeholder 4" descr="2000px-Fullwave.rectifier.en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438626"/>
            <a:ext cx="7357657" cy="45917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СХЕМА ГРЕЦ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Мостов изправител</a:t>
            </a:r>
          </a:p>
          <a:p>
            <a:r>
              <a:rPr lang="bg-BG" dirty="0" smtClean="0"/>
              <a:t>Максимален ток...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02761173_00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143000"/>
            <a:ext cx="3505200" cy="3505200"/>
          </a:xfrm>
          <a:prstGeom prst="rect">
            <a:avLst/>
          </a:prstGeom>
        </p:spPr>
      </p:pic>
      <p:pic>
        <p:nvPicPr>
          <p:cNvPr id="6" name="Picture 5" descr="2000px-Diode_bridge_alt_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4421124"/>
            <a:ext cx="5850843" cy="2436876"/>
          </a:xfrm>
          <a:prstGeom prst="rect">
            <a:avLst/>
          </a:prstGeom>
        </p:spPr>
      </p:pic>
      <p:pic>
        <p:nvPicPr>
          <p:cNvPr id="7" name="Picture 6" descr="diyled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362200"/>
            <a:ext cx="32512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 ТУК...</a:t>
            </a:r>
            <a:endParaRPr lang="bg-BG" dirty="0"/>
          </a:p>
        </p:txBody>
      </p:sp>
      <p:pic>
        <p:nvPicPr>
          <p:cNvPr id="5" name="Content Placeholder 4" descr="2000px-Fullwave.rectifier.en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438400"/>
            <a:ext cx="8425212" cy="28382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ФИЛТРОВ КОНДЕНЗТОР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Колкото повече токова повече – голям капацитет – над 200</a:t>
            </a:r>
            <a:r>
              <a:rPr lang="en-US" dirty="0" err="1" smtClean="0"/>
              <a:t>uF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2000px-Fullwave.rectifier.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819400"/>
            <a:ext cx="7828572" cy="28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ПРОБЛЕМ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Напрежението в мрежата непрекъснато се променя, а това ще довежда до промяна на изходното напрежение.</a:t>
            </a:r>
          </a:p>
          <a:p>
            <a:r>
              <a:rPr lang="bg-BG" dirty="0" smtClean="0"/>
              <a:t>След кондензатора напрежението не е идеално постоянно.</a:t>
            </a:r>
          </a:p>
          <a:p>
            <a:endParaRPr lang="bg-BG" dirty="0"/>
          </a:p>
        </p:txBody>
      </p:sp>
      <p:pic>
        <p:nvPicPr>
          <p:cNvPr id="5" name="Picture 4" descr="diode2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4114800"/>
            <a:ext cx="7287426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СТАБИЛИЗАЦИЯ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Стабилизация – процес на осигуряване на идеално постоянно и точно напрежение.</a:t>
            </a:r>
          </a:p>
          <a:p>
            <a:r>
              <a:rPr lang="bg-BG" dirty="0" smtClean="0"/>
              <a:t>Използват се стабилизаторни схеми.</a:t>
            </a:r>
          </a:p>
          <a:p>
            <a:r>
              <a:rPr lang="bg-BG" dirty="0" smtClean="0"/>
              <a:t>Компенсационни и ключови(импулсни).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6" name="Picture 5" descr="СТАБИЛИЗАЦИЯ-1-419x2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3886200"/>
            <a:ext cx="5350691" cy="2783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LM78XX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 smtClean="0"/>
              <a:t>Компенсационен стабилизатор</a:t>
            </a:r>
          </a:p>
          <a:p>
            <a:r>
              <a:rPr lang="bg-BG" sz="2000" dirty="0" smtClean="0"/>
              <a:t>78</a:t>
            </a:r>
            <a:r>
              <a:rPr lang="en-US" sz="2000" dirty="0" smtClean="0"/>
              <a:t>XX – XX – </a:t>
            </a:r>
            <a:r>
              <a:rPr lang="bg-BG" sz="2000" dirty="0" smtClean="0"/>
              <a:t>изходно напрежение</a:t>
            </a:r>
          </a:p>
          <a:p>
            <a:r>
              <a:rPr lang="bg-BG" sz="2000" dirty="0" smtClean="0"/>
              <a:t>79</a:t>
            </a:r>
            <a:r>
              <a:rPr lang="en-US" sz="2000" dirty="0" smtClean="0"/>
              <a:t>XX – </a:t>
            </a:r>
            <a:r>
              <a:rPr lang="bg-BG" sz="2000" dirty="0" smtClean="0"/>
              <a:t>отрицателно напрежение</a:t>
            </a:r>
          </a:p>
          <a:p>
            <a:r>
              <a:rPr lang="bg-BG" sz="2000" dirty="0" smtClean="0"/>
              <a:t>Максимален ток – 1А</a:t>
            </a:r>
          </a:p>
          <a:p>
            <a:r>
              <a:rPr lang="bg-BG" sz="2000" dirty="0" smtClean="0"/>
              <a:t>Евтин</a:t>
            </a:r>
          </a:p>
          <a:p>
            <a:r>
              <a:rPr lang="bg-BG" sz="2000" dirty="0" smtClean="0"/>
              <a:t>Помислете за охлаждащ радиатор</a:t>
            </a:r>
          </a:p>
          <a:p>
            <a:r>
              <a:rPr lang="bg-BG" sz="2000" dirty="0" smtClean="0"/>
              <a:t>Защита от късо съединение</a:t>
            </a:r>
            <a:endParaRPr lang="bg-BG" sz="2000" dirty="0"/>
          </a:p>
        </p:txBody>
      </p:sp>
      <p:pic>
        <p:nvPicPr>
          <p:cNvPr id="7" name="Picture 6" descr="images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3971498"/>
            <a:ext cx="4114800" cy="2886502"/>
          </a:xfrm>
          <a:prstGeom prst="rect">
            <a:avLst/>
          </a:prstGeom>
        </p:spPr>
      </p:pic>
      <p:pic>
        <p:nvPicPr>
          <p:cNvPr id="8" name="Picture 7" descr="изтеглен файл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2362200"/>
            <a:ext cx="21431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РАБОТЕЩО УСТРОЙСТВО</a:t>
            </a:r>
            <a:endParaRPr lang="bg-BG" dirty="0"/>
          </a:p>
        </p:txBody>
      </p:sp>
      <p:pic>
        <p:nvPicPr>
          <p:cNvPr id="5" name="Content Placeholder 4" descr="diode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1636" y="2743200"/>
            <a:ext cx="8744166" cy="22052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МАЛКО БЕЗОПАСНОСТ</a:t>
            </a:r>
            <a:endParaRPr lang="bg-BG" dirty="0"/>
          </a:p>
        </p:txBody>
      </p:sp>
      <p:pic>
        <p:nvPicPr>
          <p:cNvPr id="5" name="Content Placeholder 4" descr="diode2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4857" y="1771910"/>
            <a:ext cx="6714286" cy="4161905"/>
          </a:xfrm>
        </p:spPr>
      </p:pic>
      <p:sp>
        <p:nvSpPr>
          <p:cNvPr id="6" name="TextBox 5"/>
          <p:cNvSpPr txBox="1"/>
          <p:nvPr/>
        </p:nvSpPr>
        <p:spPr>
          <a:xfrm>
            <a:off x="5410200" y="1752600"/>
            <a:ext cx="246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предпазител(бушон)</a:t>
            </a:r>
            <a:endParaRPr lang="bg-BG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555965" y="1691640"/>
            <a:ext cx="129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прекъсвач</a:t>
            </a:r>
            <a:endParaRPr lang="bg-BG" i="1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rot="16200000" flipH="1">
            <a:off x="2936049" y="2326449"/>
            <a:ext cx="910828" cy="379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>
            <a:off x="5600700" y="2400300"/>
            <a:ext cx="7620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ПОЛУПРОВОДНИК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bg-BG" sz="2700" dirty="0" smtClean="0"/>
              <a:t>   Материал, който при нормални условия не е нито проводник, нито диелектрик.</a:t>
            </a:r>
          </a:p>
          <a:p>
            <a:pPr>
              <a:buFont typeface="Wingdings" pitchFamily="2" charset="2"/>
              <a:buChar char="q"/>
            </a:pPr>
            <a:r>
              <a:rPr lang="bg-BG" sz="2700" dirty="0" smtClean="0"/>
              <a:t>   При определени условия: загряване, осветяване,</a:t>
            </a:r>
            <a:r>
              <a:rPr lang="en-US" sz="2700" dirty="0" smtClean="0"/>
              <a:t> </a:t>
            </a:r>
            <a:r>
              <a:rPr lang="bg-BG" sz="2700" dirty="0" smtClean="0"/>
              <a:t>електрическо поле, </a:t>
            </a:r>
            <a:r>
              <a:rPr lang="bg-BG" sz="2700" b="1" dirty="0" smtClean="0"/>
              <a:t>легиране</a:t>
            </a:r>
            <a:r>
              <a:rPr lang="bg-BG" sz="2700" dirty="0" smtClean="0"/>
              <a:t>(добавяне на примеси)... материалът от диелектрик се превръща в проводник.</a:t>
            </a:r>
          </a:p>
          <a:p>
            <a:pPr>
              <a:buFont typeface="Wingdings" pitchFamily="2" charset="2"/>
              <a:buChar char="q"/>
            </a:pPr>
            <a:r>
              <a:rPr lang="bg-BG" sz="2700" dirty="0" smtClean="0"/>
              <a:t>  </a:t>
            </a:r>
            <a:r>
              <a:rPr lang="bg-BG" sz="2700" u="sng" dirty="0" smtClean="0"/>
              <a:t>Силиций</a:t>
            </a:r>
            <a:r>
              <a:rPr lang="en-US" sz="2700" u="sng" dirty="0" smtClean="0"/>
              <a:t>(Si)</a:t>
            </a:r>
            <a:r>
              <a:rPr lang="bg-BG" sz="2700" dirty="0" smtClean="0"/>
              <a:t>, </a:t>
            </a:r>
          </a:p>
          <a:p>
            <a:pPr>
              <a:buNone/>
            </a:pPr>
            <a:r>
              <a:rPr lang="bg-BG" sz="2700" dirty="0" smtClean="0"/>
              <a:t>     Германий</a:t>
            </a:r>
            <a:r>
              <a:rPr lang="en-US" sz="2700" dirty="0" smtClean="0"/>
              <a:t>(</a:t>
            </a:r>
            <a:r>
              <a:rPr lang="en-US" sz="2700" dirty="0" err="1" smtClean="0"/>
              <a:t>Ge</a:t>
            </a:r>
            <a:r>
              <a:rPr lang="en-US" sz="2700" dirty="0" smtClean="0"/>
              <a:t>)</a:t>
            </a:r>
            <a:r>
              <a:rPr lang="bg-BG" sz="2700" dirty="0" smtClean="0"/>
              <a:t>, </a:t>
            </a:r>
          </a:p>
          <a:p>
            <a:pPr>
              <a:buNone/>
            </a:pPr>
            <a:r>
              <a:rPr lang="bg-BG" sz="2700" dirty="0" smtClean="0"/>
              <a:t>     Селен</a:t>
            </a:r>
            <a:r>
              <a:rPr lang="en-US" sz="2700" dirty="0" smtClean="0"/>
              <a:t>(Se), </a:t>
            </a:r>
          </a:p>
          <a:p>
            <a:pPr>
              <a:buNone/>
            </a:pPr>
            <a:r>
              <a:rPr lang="bg-BG" sz="2700" dirty="0" smtClean="0"/>
              <a:t>     Галиев Арсенид(</a:t>
            </a:r>
            <a:r>
              <a:rPr lang="en-US" sz="2700" dirty="0" err="1" smtClean="0"/>
              <a:t>GaAs</a:t>
            </a:r>
            <a:r>
              <a:rPr lang="bg-BG" sz="2700" dirty="0" smtClean="0"/>
              <a:t>)</a:t>
            </a:r>
            <a:r>
              <a:rPr lang="en-US" sz="2700" dirty="0" smtClean="0"/>
              <a:t>….</a:t>
            </a:r>
            <a:r>
              <a:rPr lang="bg-BG" sz="2700" dirty="0" smtClean="0"/>
              <a:t>  </a:t>
            </a:r>
            <a:endParaRPr lang="bg-BG" sz="2700" dirty="0"/>
          </a:p>
        </p:txBody>
      </p:sp>
      <p:pic>
        <p:nvPicPr>
          <p:cNvPr id="5" name="Picture 4" descr="изтеглен файл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4572000"/>
            <a:ext cx="2619375" cy="174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СВЕТОДИОД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LED – </a:t>
            </a:r>
            <a:r>
              <a:rPr lang="en-US" b="1" dirty="0" smtClean="0"/>
              <a:t>L</a:t>
            </a:r>
            <a:r>
              <a:rPr lang="en-US" dirty="0" smtClean="0"/>
              <a:t>ight </a:t>
            </a:r>
            <a:r>
              <a:rPr lang="en-US" b="1" dirty="0" smtClean="0"/>
              <a:t>E</a:t>
            </a:r>
            <a:r>
              <a:rPr lang="en-US" dirty="0" smtClean="0"/>
              <a:t>mitting </a:t>
            </a:r>
            <a:r>
              <a:rPr lang="en-US" b="1" dirty="0" smtClean="0"/>
              <a:t>D</a:t>
            </a:r>
            <a:r>
              <a:rPr lang="en-US" dirty="0" smtClean="0"/>
              <a:t>iode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Контейнер за съдържание 3" descr="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600" y="1752600"/>
            <a:ext cx="7611538" cy="308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изтеглен файл (4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4648200"/>
            <a:ext cx="2486025" cy="1838325"/>
          </a:xfrm>
          <a:prstGeom prst="rect">
            <a:avLst/>
          </a:prstGeom>
        </p:spPr>
      </p:pic>
      <p:pic>
        <p:nvPicPr>
          <p:cNvPr id="7" name="Картина 6" descr="LEDs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4343400"/>
            <a:ext cx="2831757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СВЕТОДИОДИ</a:t>
            </a:r>
            <a:endParaRPr lang="bg-BG" dirty="0"/>
          </a:p>
        </p:txBody>
      </p:sp>
      <p:pic>
        <p:nvPicPr>
          <p:cNvPr id="2050" name="Picture 2" descr="http://www.electronics-tutorials.ws/diode/diode12.gif?81223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7253287" cy="54050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ВАЖНО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 smtClean="0"/>
              <a:t>Когато светодиодите се захранват от източници на напрежение, е задължително последователно на тях да се свържат резистори.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diode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2286000"/>
            <a:ext cx="4572000" cy="1870948"/>
          </a:xfrm>
          <a:prstGeom prst="rect">
            <a:avLst/>
          </a:prstGeom>
        </p:spPr>
      </p:pic>
      <p:pic>
        <p:nvPicPr>
          <p:cNvPr id="6" name="Picture 5" descr="f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600" y="4953238"/>
            <a:ext cx="3523810" cy="19047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3048000" y="2819400"/>
            <a:ext cx="1524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rot="5400000">
            <a:off x="2285206" y="4038600"/>
            <a:ext cx="762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>
            <a:off x="6172200" y="4038600"/>
            <a:ext cx="762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5400000">
            <a:off x="4991497" y="3771503"/>
            <a:ext cx="533400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>
            <a:off x="5753497" y="3771503"/>
            <a:ext cx="533400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667000" y="4495800"/>
            <a:ext cx="381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10800000">
            <a:off x="5257800" y="4038600"/>
            <a:ext cx="762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581400" y="2286000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</a:t>
            </a:r>
            <a:r>
              <a:rPr lang="en-US" sz="2800" b="1" baseline="-25000" dirty="0" smtClean="0"/>
              <a:t>d</a:t>
            </a:r>
            <a:endParaRPr lang="bg-BG" sz="2800" b="1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10200" y="4038600"/>
            <a:ext cx="53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U</a:t>
            </a:r>
            <a:r>
              <a:rPr lang="en-US" sz="2000" b="1" baseline="-25000" dirty="0" err="1" smtClean="0"/>
              <a:t>th</a:t>
            </a:r>
            <a:endParaRPr lang="bg-BG" sz="2000" b="1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4419600" y="441960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</a:t>
            </a:r>
            <a:endParaRPr lang="bg-BG" sz="2800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СВЕТОДИОДНИ ИНДИКАТОРИ</a:t>
            </a:r>
            <a:endParaRPr lang="bg-BG" dirty="0"/>
          </a:p>
        </p:txBody>
      </p:sp>
      <p:pic>
        <p:nvPicPr>
          <p:cNvPr id="60418" name="Picture 2" descr="common cathode 7-segment displ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276600"/>
            <a:ext cx="4114800" cy="3016544"/>
          </a:xfrm>
          <a:prstGeom prst="rect">
            <a:avLst/>
          </a:prstGeom>
          <a:noFill/>
        </p:spPr>
      </p:pic>
      <p:pic>
        <p:nvPicPr>
          <p:cNvPr id="60420" name="Picture 4" descr="common anode 7-segment displ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958" y="3124200"/>
            <a:ext cx="4114042" cy="2942784"/>
          </a:xfrm>
          <a:prstGeom prst="rect">
            <a:avLst/>
          </a:prstGeom>
          <a:noFill/>
        </p:spPr>
      </p:pic>
      <p:pic>
        <p:nvPicPr>
          <p:cNvPr id="60422" name="Picture 6" descr="7-segment displa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295400"/>
            <a:ext cx="1143000" cy="1571626"/>
          </a:xfrm>
          <a:prstGeom prst="rect">
            <a:avLst/>
          </a:prstGeom>
          <a:noFill/>
        </p:spPr>
      </p:pic>
      <p:pic>
        <p:nvPicPr>
          <p:cNvPr id="60426" name="Picture 10" descr="https://cdn-shop.adafruit.com/1200x900/878-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219200"/>
            <a:ext cx="2032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</a:t>
            </a:r>
            <a:r>
              <a:rPr lang="bg-BG" dirty="0" smtClean="0"/>
              <a:t>МАТРИЦИ</a:t>
            </a:r>
            <a:endParaRPr lang="bg-BG" dirty="0"/>
          </a:p>
        </p:txBody>
      </p:sp>
      <p:pic>
        <p:nvPicPr>
          <p:cNvPr id="61442" name="Picture 2" descr="http://embedded-lab.com/blog/wp-content/uploads/2011/04/LED_Arrangem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5867400" cy="3606892"/>
          </a:xfrm>
          <a:prstGeom prst="rect">
            <a:avLst/>
          </a:prstGeom>
          <a:noFill/>
        </p:spPr>
      </p:pic>
      <p:sp>
        <p:nvSpPr>
          <p:cNvPr id="61444" name="AutoShape 4" descr="http://harbaum.org/till/ledmatrix/splas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61446" name="Picture 6" descr="http://harbaum.org/till/ledmatrix/spla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881254"/>
            <a:ext cx="3581400" cy="1976746"/>
          </a:xfrm>
          <a:prstGeom prst="rect">
            <a:avLst/>
          </a:prstGeom>
          <a:noFill/>
        </p:spPr>
      </p:pic>
      <p:pic>
        <p:nvPicPr>
          <p:cNvPr id="8" name="Picture 7" descr="16x16-RGB-LED-Matrix-w-WS2812B-DC-5V-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2057400"/>
            <a:ext cx="2514600" cy="1885950"/>
          </a:xfrm>
          <a:prstGeom prst="rect">
            <a:avLst/>
          </a:prstGeom>
        </p:spPr>
      </p:pic>
      <p:pic>
        <p:nvPicPr>
          <p:cNvPr id="9" name="Picture 8" descr="FQPVQXFFHAVXW8U.MEDIU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4953000"/>
            <a:ext cx="231140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</a:t>
            </a:r>
            <a:r>
              <a:rPr lang="bg-BG" dirty="0" smtClean="0"/>
              <a:t>КУБ</a:t>
            </a:r>
            <a:endParaRPr lang="bg-BG" dirty="0"/>
          </a:p>
        </p:txBody>
      </p:sp>
      <p:pic>
        <p:nvPicPr>
          <p:cNvPr id="5" name="Content Placeholder 4" descr="32-x-32-x-32-led-cub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219200"/>
            <a:ext cx="5086350" cy="5086350"/>
          </a:xfrm>
        </p:spPr>
      </p:pic>
      <p:pic>
        <p:nvPicPr>
          <p:cNvPr id="6" name="Picture 5" descr="83-home_defau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3276600"/>
            <a:ext cx="3048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ВИДОВЕ ДИОДИ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25"/>
            <a:ext cx="8686800" cy="5248275"/>
          </a:xfrm>
        </p:spPr>
        <p:txBody>
          <a:bodyPr/>
          <a:lstStyle/>
          <a:p>
            <a:r>
              <a:rPr lang="bg-BG" sz="2000" dirty="0" smtClean="0"/>
              <a:t>Варикап – кондензатор управляем с напрежение.</a:t>
            </a:r>
          </a:p>
          <a:p>
            <a:r>
              <a:rPr lang="bg-BG" sz="2000" dirty="0" smtClean="0"/>
              <a:t>Ценеров диод – използва се като стабилизатор.</a:t>
            </a:r>
          </a:p>
          <a:p>
            <a:r>
              <a:rPr lang="bg-BG" sz="2000" dirty="0" smtClean="0"/>
              <a:t>Шотки диод – високочестотен диод.</a:t>
            </a:r>
          </a:p>
          <a:p>
            <a:r>
              <a:rPr lang="bg-BG" sz="2000" dirty="0" smtClean="0"/>
              <a:t>Тунелен диод – има участк от ВАХ с отрицателно съпротивление.</a:t>
            </a:r>
          </a:p>
          <a:p>
            <a:r>
              <a:rPr lang="bg-BG" sz="2000" dirty="0" smtClean="0"/>
              <a:t>Лазерни диоди – оптични комуникации, медицина...</a:t>
            </a:r>
          </a:p>
          <a:p>
            <a:endParaRPr lang="bg-BG" dirty="0"/>
          </a:p>
        </p:txBody>
      </p:sp>
      <p:pic>
        <p:nvPicPr>
          <p:cNvPr id="5" name="Picture 4" descr="FFQYA9JH5R9ECF5.MEDIU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3429000"/>
            <a:ext cx="3971925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БИПОЛЯРЕН ТРАНЗИСТОР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16764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Bodoni MT" pitchFamily="18" charset="0"/>
              </a:rPr>
              <a:t>BJT - </a:t>
            </a:r>
            <a:r>
              <a:rPr lang="en-US" sz="2400" b="1" u="sng" dirty="0" err="1" smtClean="0">
                <a:latin typeface="Bodoni MT" pitchFamily="18" charset="0"/>
              </a:rPr>
              <a:t>Bioplar</a:t>
            </a:r>
            <a:r>
              <a:rPr lang="en-US" sz="2400" b="1" u="sng" dirty="0" smtClean="0">
                <a:latin typeface="Bodoni MT" pitchFamily="18" charset="0"/>
              </a:rPr>
              <a:t> Junction Transistor</a:t>
            </a:r>
            <a:endParaRPr lang="en-US" sz="2000" b="1" dirty="0">
              <a:latin typeface="Bodoni MT" pitchFamily="18" charset="0"/>
            </a:endParaRPr>
          </a:p>
        </p:txBody>
      </p:sp>
      <p:pic>
        <p:nvPicPr>
          <p:cNvPr id="8" name="Content Placeholder 7" descr="downloa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05200" y="2895600"/>
            <a:ext cx="5127171" cy="2514600"/>
          </a:xfrm>
        </p:spPr>
      </p:pic>
      <p:pic>
        <p:nvPicPr>
          <p:cNvPr id="9" name="Picture 8" descr="bjt-termina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71800"/>
            <a:ext cx="3463290" cy="2542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ПРИНЦИП НА ДЕЙСТИВИЕ</a:t>
            </a:r>
            <a:endParaRPr lang="bg-BG" dirty="0"/>
          </a:p>
        </p:txBody>
      </p:sp>
      <p:pic>
        <p:nvPicPr>
          <p:cNvPr id="5" name="Content Placeholder 4" descr="NP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676400"/>
            <a:ext cx="7067817" cy="4525963"/>
          </a:xfrm>
        </p:spPr>
      </p:pic>
      <p:sp>
        <p:nvSpPr>
          <p:cNvPr id="7" name="TextBox 6"/>
          <p:cNvSpPr txBox="1"/>
          <p:nvPr/>
        </p:nvSpPr>
        <p:spPr>
          <a:xfrm>
            <a:off x="4495800" y="5638800"/>
            <a:ext cx="3954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I</a:t>
            </a:r>
            <a:r>
              <a:rPr lang="en-US" sz="2000" dirty="0" smtClean="0">
                <a:latin typeface="BatangChe" pitchFamily="49" charset="-127"/>
                <a:ea typeface="BatangChe" pitchFamily="49" charset="-127"/>
              </a:rPr>
              <a:t>B</a:t>
            </a:r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 = 0, I</a:t>
            </a:r>
            <a:r>
              <a:rPr lang="en-US" sz="2400" dirty="0" smtClean="0">
                <a:latin typeface="BatangChe" pitchFamily="49" charset="-127"/>
                <a:ea typeface="BatangChe" pitchFamily="49" charset="-127"/>
              </a:rPr>
              <a:t>C</a:t>
            </a:r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 = 0</a:t>
            </a:r>
            <a:endParaRPr lang="en-US" sz="4400" dirty="0">
              <a:latin typeface="BatangChe" pitchFamily="49" charset="-127"/>
              <a:ea typeface="Batang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PN - OT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455542"/>
            <a:ext cx="7051350" cy="4411858"/>
          </a:xfrm>
        </p:spPr>
      </p:pic>
      <p:sp>
        <p:nvSpPr>
          <p:cNvPr id="6" name="TextBox 5"/>
          <p:cNvSpPr txBox="1"/>
          <p:nvPr/>
        </p:nvSpPr>
        <p:spPr>
          <a:xfrm>
            <a:off x="4038600" y="5555159"/>
            <a:ext cx="3980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I</a:t>
            </a:r>
            <a:r>
              <a:rPr lang="en-US" sz="2000" dirty="0" smtClean="0">
                <a:latin typeface="BatangChe" pitchFamily="49" charset="-127"/>
                <a:ea typeface="BatangChe" pitchFamily="49" charset="-127"/>
              </a:rPr>
              <a:t>B</a:t>
            </a:r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≠0, I</a:t>
            </a:r>
            <a:r>
              <a:rPr lang="en-US" sz="2400" dirty="0" smtClean="0">
                <a:latin typeface="BatangChe" pitchFamily="49" charset="-127"/>
                <a:ea typeface="BatangChe" pitchFamily="49" charset="-127"/>
              </a:rPr>
              <a:t>C</a:t>
            </a:r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=</a:t>
            </a:r>
            <a:r>
              <a:rPr lang="el-GR" sz="4400" dirty="0" smtClean="0">
                <a:solidFill>
                  <a:srgbClr val="FF0000"/>
                </a:solidFill>
                <a:latin typeface="BatangChe" pitchFamily="49" charset="-127"/>
                <a:ea typeface="BatangChe" pitchFamily="49" charset="-127"/>
              </a:rPr>
              <a:t>β</a:t>
            </a:r>
            <a:r>
              <a:rPr lang="en-US" sz="4400" dirty="0" smtClean="0">
                <a:latin typeface="BatangChe" pitchFamily="49" charset="-127"/>
                <a:ea typeface="BatangChe" pitchFamily="49" charset="-127"/>
              </a:rPr>
              <a:t>.I</a:t>
            </a:r>
            <a:r>
              <a:rPr lang="en-US" sz="2000" dirty="0" smtClean="0">
                <a:latin typeface="BatangChe" pitchFamily="49" charset="-127"/>
                <a:ea typeface="BatangChe" pitchFamily="49" charset="-127"/>
              </a:rPr>
              <a:t>B</a:t>
            </a:r>
            <a:endParaRPr lang="en-US" sz="4400" dirty="0">
              <a:latin typeface="BatangChe" pitchFamily="49" charset="-127"/>
              <a:ea typeface="BatangChe" pitchFamily="49" charset="-127"/>
            </a:endParaRPr>
          </a:p>
        </p:txBody>
      </p:sp>
      <p:sp>
        <p:nvSpPr>
          <p:cNvPr id="8" name="Заглавие 1"/>
          <p:cNvSpPr>
            <a:spLocks noGrp="1"/>
          </p:cNvSpPr>
          <p:nvPr>
            <p:ph type="title"/>
          </p:nvPr>
        </p:nvSpPr>
        <p:spPr>
          <a:xfrm>
            <a:off x="250825" y="274638"/>
            <a:ext cx="6842125" cy="922337"/>
          </a:xfrm>
        </p:spPr>
        <p:txBody>
          <a:bodyPr/>
          <a:lstStyle/>
          <a:p>
            <a:r>
              <a:rPr lang="bg-BG" dirty="0" smtClean="0"/>
              <a:t>          ПРИНЦИП НА ДЕЙСТИВИЕ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ПОЛУПРОВОДНИЦИ</a:t>
            </a:r>
            <a:endParaRPr lang="bg-BG" dirty="0"/>
          </a:p>
        </p:txBody>
      </p:sp>
      <p:pic>
        <p:nvPicPr>
          <p:cNvPr id="5" name="Картина 4" descr="imag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4395499" cy="4038600"/>
          </a:xfrm>
          <a:prstGeom prst="rect">
            <a:avLst/>
          </a:prstGeom>
        </p:spPr>
      </p:pic>
      <p:pic>
        <p:nvPicPr>
          <p:cNvPr id="6" name="Контейнер за съдържание 3" descr="2000px-Electron_shell_032_Germanium_-_no_label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343400" y="1219200"/>
            <a:ext cx="45259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изтеглен файл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5321819"/>
            <a:ext cx="2209800" cy="1536181"/>
          </a:xfrm>
          <a:prstGeom prst="rect">
            <a:avLst/>
          </a:prstGeom>
        </p:spPr>
      </p:pic>
      <p:pic>
        <p:nvPicPr>
          <p:cNvPr id="8" name="Picture 7" descr="Polycrystalline-germaniu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7600" y="5257800"/>
            <a:ext cx="16002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r>
              <a:rPr lang="bg-BG" dirty="0" smtClean="0"/>
              <a:t>   ПРИЛОЖЕНИЕ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bg-BG" u="sng" dirty="0" smtClean="0"/>
              <a:t>Аналогова техника:</a:t>
            </a:r>
            <a:r>
              <a:rPr lang="bg-BG" dirty="0" smtClean="0"/>
              <a:t> </a:t>
            </a:r>
            <a:r>
              <a:rPr lang="bg-BG" b="1" i="1" dirty="0" smtClean="0"/>
              <a:t>усилвател</a:t>
            </a:r>
            <a:r>
              <a:rPr lang="bg-BG" dirty="0" smtClean="0"/>
              <a:t>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4" name="Картина 3" descr="am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276600"/>
            <a:ext cx="7506496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8229600" cy="609600"/>
          </a:xfrm>
        </p:spPr>
        <p:txBody>
          <a:bodyPr/>
          <a:lstStyle/>
          <a:p>
            <a:r>
              <a:rPr lang="bg-BG" dirty="0" smtClean="0"/>
              <a:t>   </a:t>
            </a:r>
            <a:br>
              <a:rPr lang="bg-BG" dirty="0" smtClean="0"/>
            </a:br>
            <a:r>
              <a:rPr lang="bg-BG" dirty="0" smtClean="0"/>
              <a:t>    ПРИЛОЖЕНИЕ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bg-BG" u="sng" dirty="0" smtClean="0"/>
              <a:t>Цифрова техника: </a:t>
            </a:r>
            <a:r>
              <a:rPr lang="bg-BG" b="1" i="1" dirty="0" smtClean="0"/>
              <a:t>електронен ключ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6" name="Картина 5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2362200"/>
            <a:ext cx="2836505" cy="4170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ОТВОРЕН КЛЮЧ</a:t>
            </a:r>
            <a:endParaRPr lang="bg-BG" dirty="0"/>
          </a:p>
        </p:txBody>
      </p:sp>
      <p:pic>
        <p:nvPicPr>
          <p:cNvPr id="4" name="Контейнер за съдържание 3" descr="Transistor-as-a-Switch-OFF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752600"/>
            <a:ext cx="6824495" cy="43738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ЗАТВОРЕН КЛЮЧ</a:t>
            </a:r>
            <a:endParaRPr lang="bg-BG" dirty="0"/>
          </a:p>
        </p:txBody>
      </p:sp>
      <p:pic>
        <p:nvPicPr>
          <p:cNvPr id="4" name="Контейнер за съдържание 3" descr="Transistor-as-a-Switch-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676400"/>
            <a:ext cx="7504006" cy="48093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ФОТОТРАНЗИСТОР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bg-BG" dirty="0" smtClean="0"/>
              <a:t>Базовият ток е фототок</a:t>
            </a:r>
          </a:p>
          <a:p>
            <a:pPr>
              <a:buFont typeface="Wingdings" pitchFamily="2" charset="2"/>
              <a:buChar char="q"/>
            </a:pPr>
            <a:r>
              <a:rPr lang="bg-BG" dirty="0" smtClean="0"/>
              <a:t>Използва се като фоточувствителен сензор.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изтеглен фай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971800"/>
            <a:ext cx="2743200" cy="346329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200400"/>
            <a:ext cx="327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ФОТОТРАНЗИСТОР ПРИЛОЖЕНИЕ</a:t>
            </a:r>
            <a:endParaRPr lang="bg-BG" dirty="0"/>
          </a:p>
        </p:txBody>
      </p:sp>
      <p:pic>
        <p:nvPicPr>
          <p:cNvPr id="5" name="Content Placeholder 4" descr="dsd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438400"/>
            <a:ext cx="8636729" cy="3265540"/>
          </a:xfrm>
        </p:spPr>
      </p:pic>
      <p:sp>
        <p:nvSpPr>
          <p:cNvPr id="6" name="TextBox 5"/>
          <p:cNvSpPr txBox="1"/>
          <p:nvPr/>
        </p:nvSpPr>
        <p:spPr>
          <a:xfrm>
            <a:off x="188930" y="1676400"/>
            <a:ext cx="8548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u="sng" dirty="0" smtClean="0"/>
              <a:t>Тахометър</a:t>
            </a:r>
            <a:r>
              <a:rPr lang="bg-BG" sz="3200" b="1" dirty="0" smtClean="0"/>
              <a:t> </a:t>
            </a:r>
            <a:r>
              <a:rPr lang="bg-BG" sz="3200" dirty="0" smtClean="0"/>
              <a:t>– уред за измервне на обороти.</a:t>
            </a:r>
            <a:endParaRPr lang="bg-BG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bg-BG" dirty="0"/>
          </a:p>
        </p:txBody>
      </p:sp>
      <p:pic>
        <p:nvPicPr>
          <p:cNvPr id="4" name="Контейнер за съдържание 3" descr="transistor-as-a-switc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8800"/>
            <a:ext cx="2389454" cy="1828800"/>
          </a:xfrm>
        </p:spPr>
      </p:pic>
      <p:pic>
        <p:nvPicPr>
          <p:cNvPr id="6" name="Картина 5" descr="fdfd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976" y="4429132"/>
            <a:ext cx="7097116" cy="1991003"/>
          </a:xfrm>
          <a:prstGeom prst="rect">
            <a:avLst/>
          </a:prstGeom>
        </p:spPr>
      </p:pic>
      <p:pic>
        <p:nvPicPr>
          <p:cNvPr id="8" name="Картина 7" descr="MOSFET-Transist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1828800"/>
            <a:ext cx="1676400" cy="167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15240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Bodoni MT" pitchFamily="18" charset="0"/>
              </a:rPr>
              <a:t>M</a:t>
            </a:r>
            <a:r>
              <a:rPr lang="en-US" sz="2000" b="1" dirty="0" smtClean="0">
                <a:latin typeface="Bodoni MT" pitchFamily="18" charset="0"/>
              </a:rPr>
              <a:t>etal </a:t>
            </a:r>
            <a:r>
              <a:rPr lang="en-US" sz="2400" b="1" u="sng" dirty="0" smtClean="0">
                <a:latin typeface="Bodoni MT" pitchFamily="18" charset="0"/>
              </a:rPr>
              <a:t>O</a:t>
            </a:r>
            <a:r>
              <a:rPr lang="en-US" sz="2000" b="1" dirty="0" smtClean="0">
                <a:latin typeface="Bodoni MT" pitchFamily="18" charset="0"/>
              </a:rPr>
              <a:t>xide </a:t>
            </a:r>
            <a:r>
              <a:rPr lang="en-US" sz="2400" b="1" u="sng" dirty="0" smtClean="0">
                <a:latin typeface="Bodoni MT" pitchFamily="18" charset="0"/>
              </a:rPr>
              <a:t>S</a:t>
            </a:r>
            <a:r>
              <a:rPr lang="en-US" sz="2000" b="1" dirty="0" smtClean="0">
                <a:latin typeface="Bodoni MT" pitchFamily="18" charset="0"/>
              </a:rPr>
              <a:t>emiconductor      </a:t>
            </a:r>
            <a:r>
              <a:rPr lang="en-US" sz="2400" b="1" u="sng" dirty="0" smtClean="0">
                <a:latin typeface="Bodoni MT" pitchFamily="18" charset="0"/>
              </a:rPr>
              <a:t>F</a:t>
            </a:r>
            <a:r>
              <a:rPr lang="en-US" sz="2000" b="1" dirty="0" smtClean="0">
                <a:latin typeface="Bodoni MT" pitchFamily="18" charset="0"/>
              </a:rPr>
              <a:t>ield </a:t>
            </a:r>
            <a:r>
              <a:rPr lang="en-US" sz="2400" b="1" u="sng" dirty="0" smtClean="0">
                <a:latin typeface="Bodoni MT" pitchFamily="18" charset="0"/>
              </a:rPr>
              <a:t>E</a:t>
            </a:r>
            <a:r>
              <a:rPr lang="en-US" sz="2000" b="1" dirty="0" smtClean="0">
                <a:latin typeface="Bodoni MT" pitchFamily="18" charset="0"/>
              </a:rPr>
              <a:t>ffect </a:t>
            </a:r>
            <a:r>
              <a:rPr lang="en-US" sz="2400" b="1" u="sng" dirty="0" smtClean="0">
                <a:latin typeface="Bodoni MT" pitchFamily="18" charset="0"/>
              </a:rPr>
              <a:t>T</a:t>
            </a:r>
            <a:r>
              <a:rPr lang="en-US" sz="2000" b="1" dirty="0" smtClean="0">
                <a:latin typeface="Bodoni MT" pitchFamily="18" charset="0"/>
              </a:rPr>
              <a:t>ransistor</a:t>
            </a:r>
            <a:endParaRPr lang="en-US" sz="2000" b="1" dirty="0">
              <a:latin typeface="Bodoni MT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6176" y="2590800"/>
            <a:ext cx="4387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MOS </a:t>
            </a:r>
            <a:r>
              <a:rPr lang="bg-BG" b="1" dirty="0" smtClean="0"/>
              <a:t>транзисторът е в основата на</a:t>
            </a:r>
          </a:p>
          <a:p>
            <a:r>
              <a:rPr lang="bg-BG" b="1" dirty="0" smtClean="0"/>
              <a:t>съвременната електроника. Основен градивен елемент</a:t>
            </a:r>
          </a:p>
          <a:p>
            <a:r>
              <a:rPr lang="bg-BG" b="1" dirty="0" smtClean="0"/>
              <a:t>за 90% от съвременните интегрални схеми. 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КОНСТРУКЦИЯ  И ПРИНЦИП НА ДЕЙСТВИЕ</a:t>
            </a:r>
            <a:endParaRPr lang="bg-BG" dirty="0"/>
          </a:p>
        </p:txBody>
      </p:sp>
      <p:pic>
        <p:nvPicPr>
          <p:cNvPr id="7" name="Контейнер за съдържание 6" descr="mo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7823192" cy="3233162"/>
          </a:xfrm>
        </p:spPr>
      </p:pic>
      <p:pic>
        <p:nvPicPr>
          <p:cNvPr id="8" name="Картина 7" descr="op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4714884"/>
            <a:ext cx="3192165" cy="1953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КОНСТРУКЦИЯ  И ПРИНЦИП НА ДЕЙСТВИЕ</a:t>
            </a:r>
            <a:endParaRPr lang="bg-BG" dirty="0"/>
          </a:p>
        </p:txBody>
      </p:sp>
      <p:pic>
        <p:nvPicPr>
          <p:cNvPr id="6" name="Контейнер за съдържание 5" descr="mos-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7928298" cy="3276600"/>
          </a:xfrm>
        </p:spPr>
      </p:pic>
      <p:pic>
        <p:nvPicPr>
          <p:cNvPr id="7" name="Картина 6" descr="cl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948828"/>
            <a:ext cx="3200400" cy="1909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НИ ПРЕДСТОИ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Операционни усилватели</a:t>
            </a:r>
          </a:p>
          <a:p>
            <a:r>
              <a:rPr lang="bg-BG" sz="2400" dirty="0" smtClean="0"/>
              <a:t>Цифрова електроника (в две части)</a:t>
            </a:r>
          </a:p>
          <a:p>
            <a:pPr algn="ctr">
              <a:buNone/>
            </a:pPr>
            <a:r>
              <a:rPr lang="bg-BG" sz="2400" dirty="0" smtClean="0"/>
              <a:t> </a:t>
            </a:r>
            <a:r>
              <a:rPr lang="bg-BG" sz="2400" i="1" dirty="0" smtClean="0"/>
              <a:t>Основата на тези схеми и електроника е полупроводниковата техника </a:t>
            </a:r>
            <a:endParaRPr lang="bg-BG" sz="2400" i="1" dirty="0"/>
          </a:p>
        </p:txBody>
      </p:sp>
      <p:pic>
        <p:nvPicPr>
          <p:cNvPr id="5" name="Picture 4" descr="Ic-s-Transist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3041254"/>
            <a:ext cx="3733800" cy="352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ЧИСТ ПОЛУПРОВОДНИК</a:t>
            </a:r>
            <a:endParaRPr lang="bg-BG" dirty="0"/>
          </a:p>
        </p:txBody>
      </p:sp>
      <p:pic>
        <p:nvPicPr>
          <p:cNvPr id="5" name="Картина 4" descr="sic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295400"/>
            <a:ext cx="5243787" cy="5015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6324600"/>
            <a:ext cx="229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ковалентни връзки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844800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bg-BG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Благодаря за вниманието</a:t>
            </a:r>
            <a:r>
              <a:rPr lang="en-US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ЧИСТ ПОЛУПРОВОДНИК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 smtClean="0"/>
              <a:t>При абсолютна нула 0К (-273.15</a:t>
            </a:r>
            <a:r>
              <a:rPr lang="en-US" sz="2000" baseline="30000" dirty="0" smtClean="0"/>
              <a:t>o</a:t>
            </a:r>
            <a:r>
              <a:rPr lang="en-US" sz="2000" dirty="0" smtClean="0"/>
              <a:t> C</a:t>
            </a:r>
            <a:r>
              <a:rPr lang="bg-BG" sz="2000" dirty="0" smtClean="0"/>
              <a:t>)</a:t>
            </a:r>
            <a:r>
              <a:rPr lang="en-US" sz="2000" dirty="0" smtClean="0"/>
              <a:t> e </a:t>
            </a:r>
            <a:r>
              <a:rPr lang="bg-BG" sz="2000" dirty="0" smtClean="0"/>
              <a:t>изолатор.</a:t>
            </a:r>
          </a:p>
          <a:p>
            <a:r>
              <a:rPr lang="bg-BG" sz="2000" dirty="0" smtClean="0"/>
              <a:t>При нормални условия – много слаб проводник.</a:t>
            </a:r>
          </a:p>
          <a:p>
            <a:r>
              <a:rPr lang="bg-BG" sz="2000" dirty="0" smtClean="0"/>
              <a:t>При повишаване на температурата, проводимостта расте.</a:t>
            </a:r>
          </a:p>
          <a:p>
            <a:r>
              <a:rPr lang="bg-BG" sz="2000" b="1" dirty="0" smtClean="0"/>
              <a:t>Генерация</a:t>
            </a:r>
            <a:r>
              <a:rPr lang="bg-BG" sz="2000" dirty="0" smtClean="0"/>
              <a:t> и </a:t>
            </a:r>
            <a:r>
              <a:rPr lang="bg-BG" sz="2000" b="1" dirty="0" smtClean="0"/>
              <a:t>рекомбинация </a:t>
            </a:r>
            <a:r>
              <a:rPr lang="bg-BG" sz="2000" dirty="0" smtClean="0"/>
              <a:t>на токоносители.</a:t>
            </a:r>
          </a:p>
        </p:txBody>
      </p:sp>
      <p:pic>
        <p:nvPicPr>
          <p:cNvPr id="5" name="Контейнер за съдържание 3" descr="s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0" y="3230200"/>
            <a:ext cx="4495800" cy="36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</a:t>
            </a:r>
            <a:r>
              <a:rPr lang="bg-BG" dirty="0" smtClean="0"/>
              <a:t>ТИП ПОЛУПРОВОДНИК</a:t>
            </a:r>
            <a:endParaRPr lang="bg-BG" dirty="0"/>
          </a:p>
        </p:txBody>
      </p:sp>
      <p:pic>
        <p:nvPicPr>
          <p:cNvPr id="5" name="Content Placeholder 4" descr="Picture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0" y="1219200"/>
            <a:ext cx="4295362" cy="5285647"/>
          </a:xfrm>
        </p:spPr>
      </p:pic>
      <p:pic>
        <p:nvPicPr>
          <p:cNvPr id="6" name="Picture 5" descr="Electron_shell_de_015_Phosphor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066800"/>
            <a:ext cx="3886200" cy="362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366" y="4683877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§"/>
            </a:pPr>
            <a:r>
              <a:rPr lang="bg-BG" sz="2400" dirty="0" smtClean="0"/>
              <a:t>Добавяне на елементи от пета група: Фосфор(</a:t>
            </a:r>
            <a:r>
              <a:rPr lang="en-US" sz="2400" dirty="0" smtClean="0"/>
              <a:t>P</a:t>
            </a:r>
            <a:r>
              <a:rPr lang="bg-BG" sz="2400" dirty="0" smtClean="0"/>
              <a:t>), Арсен(</a:t>
            </a:r>
            <a:r>
              <a:rPr lang="en-US" sz="2400" dirty="0" smtClean="0"/>
              <a:t>As</a:t>
            </a:r>
            <a:r>
              <a:rPr lang="bg-BG" sz="2400" dirty="0" smtClean="0"/>
              <a:t>),</a:t>
            </a:r>
            <a:r>
              <a:rPr lang="en-US" sz="2400" dirty="0" smtClean="0"/>
              <a:t> </a:t>
            </a:r>
            <a:r>
              <a:rPr lang="bg-BG" sz="2400" dirty="0" smtClean="0"/>
              <a:t>Антимон(</a:t>
            </a:r>
            <a:r>
              <a:rPr lang="en-US" sz="2400" dirty="0" err="1" smtClean="0"/>
              <a:t>Sb</a:t>
            </a:r>
            <a:r>
              <a:rPr lang="bg-BG" sz="2400" dirty="0" smtClean="0"/>
              <a:t>) ...</a:t>
            </a:r>
          </a:p>
          <a:p>
            <a:pPr algn="l">
              <a:buFont typeface="Wingdings" pitchFamily="2" charset="2"/>
              <a:buChar char="§"/>
            </a:pPr>
            <a:r>
              <a:rPr lang="bg-BG" sz="2400" b="1" dirty="0" smtClean="0"/>
              <a:t>Донори</a:t>
            </a:r>
            <a:endParaRPr lang="bg-BG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324600"/>
            <a:ext cx="23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свободен електрон</a:t>
            </a:r>
            <a:endParaRPr lang="bg-BG" i="1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rot="5400000" flipH="1" flipV="1">
            <a:off x="3848100" y="3619500"/>
            <a:ext cx="3200400" cy="2362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</a:t>
            </a:r>
            <a:r>
              <a:rPr lang="bg-BG" dirty="0" smtClean="0"/>
              <a:t>ТИП ПОЛУПРОВОДНИК</a:t>
            </a:r>
            <a:endParaRPr lang="bg-BG" dirty="0"/>
          </a:p>
        </p:txBody>
      </p:sp>
      <p:pic>
        <p:nvPicPr>
          <p:cNvPr id="5" name="Контейнер за съдържание 3" descr="np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33800" y="1122366"/>
            <a:ext cx="5077385" cy="5306531"/>
          </a:xfrm>
        </p:spPr>
      </p:pic>
      <p:pic>
        <p:nvPicPr>
          <p:cNvPr id="6" name="Picture 5" descr="Electron_shell_005_bor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524000"/>
            <a:ext cx="3425813" cy="2897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4572000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§"/>
            </a:pPr>
            <a:r>
              <a:rPr lang="bg-BG" sz="2400" dirty="0" smtClean="0"/>
              <a:t>Добавяне на елементи от трета група: Бор, Индий..</a:t>
            </a:r>
          </a:p>
          <a:p>
            <a:pPr algn="l">
              <a:buFont typeface="Wingdings" pitchFamily="2" charset="2"/>
              <a:buChar char="§"/>
            </a:pPr>
            <a:r>
              <a:rPr lang="bg-BG" sz="2400" b="1" dirty="0" smtClean="0"/>
              <a:t>Акцептори</a:t>
            </a:r>
            <a:endParaRPr lang="bg-BG" sz="2400" b="1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3581400" y="4876800"/>
            <a:ext cx="15240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505200" y="6172200"/>
            <a:ext cx="79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дупка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17gl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5993</TotalTime>
  <Words>800</Words>
  <Application>Microsoft Office PowerPoint</Application>
  <PresentationFormat>On-screen Show (4:3)</PresentationFormat>
  <Paragraphs>165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cdb2004117gl</vt:lpstr>
      <vt:lpstr>  ОСНОВИ НА ЕЛЕКТРОНИКАТА </vt:lpstr>
      <vt:lpstr>ЗА КАКВО ЩЕ СИ ГОВОРИМ</vt:lpstr>
      <vt:lpstr>ПРОСЛОВУТАТА ФРАЗА</vt:lpstr>
      <vt:lpstr>ПОЛУПРОВОДНИК</vt:lpstr>
      <vt:lpstr>ПОЛУПРОВОДНИЦИ</vt:lpstr>
      <vt:lpstr>ЧИСТ ПОЛУПРОВОДНИК</vt:lpstr>
      <vt:lpstr>ЧИСТ ПОЛУПРОВОДНИК</vt:lpstr>
      <vt:lpstr>N-ТИП ПОЛУПРОВОДНИК</vt:lpstr>
      <vt:lpstr>P-ТИП ПОЛУПРОВОДНИК</vt:lpstr>
      <vt:lpstr>PN-ПРЕХОД</vt:lpstr>
      <vt:lpstr>PN - ПРЕХОД</vt:lpstr>
      <vt:lpstr>ПРАВО ВКЛЮЧВАНЕ</vt:lpstr>
      <vt:lpstr>ОБРАТНО ВКЛЮЧВАНЕ</vt:lpstr>
      <vt:lpstr>ПОЛУПРОВОДНИКОВ ДИОД</vt:lpstr>
      <vt:lpstr>ДИОД</vt:lpstr>
      <vt:lpstr>СВОЙСТВА НА ДИОДА</vt:lpstr>
      <vt:lpstr>КОЙ ЕЛЕКТРОМОТОР ЩЕ СЕ ЗАВЪРТИ</vt:lpstr>
      <vt:lpstr>ВОЛТАМПЕРНА ХАРАКТЕРИСТИКА</vt:lpstr>
      <vt:lpstr>ДИОД ПРИ ПРОМЕНЛИВ ТОК</vt:lpstr>
      <vt:lpstr>ИЗГЛАЖДАЩ КОНДЕНЗАТОР</vt:lpstr>
      <vt:lpstr>КАКВО НАПРАВИХМЕ</vt:lpstr>
      <vt:lpstr>ТОКОИЗПРАВИТЕЛ</vt:lpstr>
      <vt:lpstr>ТОКОИЗПРАВИТЕЛ</vt:lpstr>
      <vt:lpstr>ЛАБОРАТОРНО ЗАХРАНВАНЕ</vt:lpstr>
      <vt:lpstr>ЗАДАЧА</vt:lpstr>
      <vt:lpstr>СТЪПКА 1</vt:lpstr>
      <vt:lpstr>ТРАНСФОРМАТОР</vt:lpstr>
      <vt:lpstr>РЕШЕНИЕ НА СТЪПКА 1</vt:lpstr>
      <vt:lpstr>СТЪПКА 2</vt:lpstr>
      <vt:lpstr>ПРОБЛЕМ</vt:lpstr>
      <vt:lpstr>СХЕМА ГРЕЦ</vt:lpstr>
      <vt:lpstr>СХЕМА ГРЕЦ</vt:lpstr>
      <vt:lpstr>ДО ТУК...</vt:lpstr>
      <vt:lpstr>ФИЛТРОВ КОНДЕНЗТОР</vt:lpstr>
      <vt:lpstr>ПРОБЛЕМ</vt:lpstr>
      <vt:lpstr>СТАБИЛИЗАЦИЯ</vt:lpstr>
      <vt:lpstr>LM78XX</vt:lpstr>
      <vt:lpstr>РАБОТЕЩО УСТРОЙСТВО</vt:lpstr>
      <vt:lpstr>МАЛКО БЕЗОПАСНОСТ</vt:lpstr>
      <vt:lpstr>СВЕТОДИОД</vt:lpstr>
      <vt:lpstr>СВЕТОДИОДИ</vt:lpstr>
      <vt:lpstr>ВАЖНО</vt:lpstr>
      <vt:lpstr>СВЕТОДИОДНИ ИНДИКАТОРИ</vt:lpstr>
      <vt:lpstr>LED МАТРИЦИ</vt:lpstr>
      <vt:lpstr>LED КУБ</vt:lpstr>
      <vt:lpstr>ДРУГИ ВИДОВЕ ДИОДИ</vt:lpstr>
      <vt:lpstr>БИПОЛЯРЕН ТРАНЗИСТОР</vt:lpstr>
      <vt:lpstr>ПРИНЦИП НА ДЕЙСТИВИЕ</vt:lpstr>
      <vt:lpstr>          ПРИНЦИП НА ДЕЙСТИВИЕ</vt:lpstr>
      <vt:lpstr>   ПРИЛОЖЕНИЕ</vt:lpstr>
      <vt:lpstr>        ПРИЛОЖЕНИЕ</vt:lpstr>
      <vt:lpstr>ОТВОРЕН КЛЮЧ</vt:lpstr>
      <vt:lpstr>ЗАТВОРЕН КЛЮЧ</vt:lpstr>
      <vt:lpstr>ФОТОТРАНЗИСТОР</vt:lpstr>
      <vt:lpstr>ФОТОТРАНЗИСТОР ПРИЛОЖЕНИЕ</vt:lpstr>
      <vt:lpstr>MOSFET</vt:lpstr>
      <vt:lpstr>КОНСТРУКЦИЯ  И ПРИНЦИП НА ДЕЙСТВИЕ</vt:lpstr>
      <vt:lpstr>КОНСТРУКЦИЯ  И ПРИНЦИП НА ДЕЙСТВИЕ</vt:lpstr>
      <vt:lpstr>КАКВО НИ ПРЕДСТОИ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ЕЛЕКТРОНИКАТА</dc:title>
  <dc:creator>Vencislav</dc:creator>
  <cp:lastModifiedBy>Vencislav Nachev</cp:lastModifiedBy>
  <cp:revision>490</cp:revision>
  <dcterms:created xsi:type="dcterms:W3CDTF">2016-07-07T21:55:41Z</dcterms:created>
  <dcterms:modified xsi:type="dcterms:W3CDTF">2018-09-14T10:04:00Z</dcterms:modified>
</cp:coreProperties>
</file>